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48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</a:t>
            </a:r>
            <a:endParaRPr/>
          </a:p>
        </p:txBody>
      </p:sp>
      <p:sp>
        <p:nvSpPr>
          <p:cNvPr id="156" name="Google Shape;156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Masyarakat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purba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mengaitkan perilaku abnormal dengan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kekuatan supernatural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atau yang bersifat ketuhanan.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Prosedur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trephination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Melubangi tengkorak untuk mengeluarkan roh jahat yang bersarang di dalam tubuh.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abad pertengahan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(5-15M), perilaku abnormal dianggap sebagai tanda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kerasukan iblis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dan pengusiran dilakukan terhadap roh yang merasuki itu.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58" name="Google Shape;158;p2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</a:t>
            </a:r>
            <a:endParaRPr/>
          </a:p>
        </p:txBody>
      </p:sp>
      <p:sp>
        <p:nvSpPr>
          <p:cNvPr id="164" name="Google Shape;164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Hippocrates (sekitar 460-377 SM), salah seorang dokter terkemuka Zaman Keemasan Yunani, menentang pengaruh kekuatan supernatural dan menyatakan alamiahnya penyakit tubuh dan pikiran.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Ia meyakini ketergantungan pada keseimbangan kadar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cairan tubuh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(humor), atau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cairan vital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di dalam tubuh: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Lendir (phlegm)—tidak bertenaga, lambat (plegmatis)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Cairan empedu hitam (black bile)—depresi (melankolia) 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Darah (blood)—sanguinis (ceria, percaya diri, optimistis)</a:t>
            </a:r>
            <a:endParaRPr/>
          </a:p>
          <a:p>
            <a:pPr marL="1371600" marR="0" lvl="2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Cairan empedu kuning (yellow bile)—murung, koleris (pemarah) </a:t>
            </a:r>
            <a:endParaRPr/>
          </a:p>
          <a:p>
            <a: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66" name="Google Shape;166;p2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Rumah Sakit Jiwa</a:t>
            </a:r>
            <a:endParaRPr/>
          </a:p>
        </p:txBody>
      </p:sp>
      <p:sp>
        <p:nvSpPr>
          <p:cNvPr id="172" name="Google Shape;172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Rumah sakit jiwa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atau “rumah gila”, didirikan di seluruh Eropa pada sekitar akhir abad ke-15 dan awal abad ke-16.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Sayang, kondisi rumah sakit jiwa itu sangat menyedihkan.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Setelah muncul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terapi moral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 Prancis pada abad ke-19, kondisi rumah sakit jiwa membaik.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Pelopor terapi moral (Pussin dan Pinel) percaya bahwa pasien kejiwaan dapat kembali berfungsi apabila diperlakukan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 bermartabat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penuh pemahaman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74" name="Google Shape;174;p2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Rumah Sakit Jiwa</a:t>
            </a:r>
            <a:endParaRPr/>
          </a:p>
        </p:txBody>
      </p:sp>
      <p:sp>
        <p:nvSpPr>
          <p:cNvPr id="180" name="Google Shape;180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Menurunnya kepopuleran terapi moral di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akhir abad ke-19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berujung adanya kepercayaan bahwa “orang gila” tidak benar-benar dapat disembuhkan.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Selama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periode apatis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ini, kondisi rumah sakit jiwa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kembali memburuk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tak ubahnya tempat penampungan.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2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82" name="Google Shape;182;p2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6"/>
          <p:cNvSpPr txBox="1">
            <a:spLocks noGrp="1"/>
          </p:cNvSpPr>
          <p:nvPr>
            <p:ph type="title"/>
          </p:nvPr>
        </p:nvSpPr>
        <p:spPr>
          <a:xfrm>
            <a:off x="-4114800" y="34210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Rumah Sakit Jiwa</a:t>
            </a:r>
            <a:endParaRPr/>
          </a:p>
        </p:txBody>
      </p:sp>
      <p:sp>
        <p:nvSpPr>
          <p:cNvPr id="188" name="Google Shape;188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Baru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pertengahan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abad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ke-20,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muncul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1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perhatian</a:t>
            </a:r>
            <a:r>
              <a:rPr lang="en-US" sz="2800" b="0" i="1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1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publik</a:t>
            </a:r>
            <a:r>
              <a:rPr lang="en-US" sz="2800" b="0" i="1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terkait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buruknya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keadaan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pasien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kejiwaan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memicu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reformasi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kesehatan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mental. 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Reformasi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menuju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gerakan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deinstitusionalisasi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kebijakan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memindahkan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beban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penanganan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pasien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kejiwaan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pusat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kesehatan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mental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berbasis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komunitas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(community mental health center, CMHC)—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sebagai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salah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satu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alternatif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perawatan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jangka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panjang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Deinstitusionalisasi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telah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sangat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mengurangi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populasi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rumah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sakit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jiwa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pemerintah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90" name="Google Shape;190;p2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Rumah Sakit Jiwa</a:t>
            </a:r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lain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eksodus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pasien rumah sakit jiwa adalah obat kelas baru,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fenotiazin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—diperkenalkan pada tahun 1950-an, membantu mengatasi pola perilaku paling berat sekalipun (yang diasosiasikan dengan skizofrenia).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Mengurangi perlunya pasien dirawat, sampai waktu yang tidak dapat ditentukan, di rumah sakit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Membantu pengidap skizofrenia untuk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hidup lebih bebas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 rumah singgah, penampungan, dan mandiri.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2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Rumah Sakit Jiwa</a:t>
            </a:r>
            <a:endParaRPr/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Rumah sakit jiwa kini menyediakan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lingkungan perawatan terstruktur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bagi orang-orang yang: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Mengalami krisis akut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Sulit beradaptasi dengan kehidupan di tengah komunitas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Tapi, tetap belum dapat memenuhi janji perawatan berkualitas kepada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pasien yang telah boleh pulang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untuk dapat hidup layak di tengah masyarakat.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2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06" name="Google Shape;206;p2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Historis: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Rumah Sakit Jiwa</a:t>
            </a:r>
            <a:endParaRPr/>
          </a:p>
        </p:txBody>
      </p:sp>
      <p:sp>
        <p:nvSpPr>
          <p:cNvPr id="212" name="Google Shape;212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Salah satu contoh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tantangan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masih harus dihadapi adalah banyaknya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tunawisma dengan gangguan psikologis berat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tapi masih belum mendapatkan perawatan di komunitasnya.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2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fld>
            <a:endParaRPr/>
          </a:p>
        </p:txBody>
      </p:sp>
      <p:sp>
        <p:nvSpPr>
          <p:cNvPr id="214" name="Google Shape;214;p2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Kontemporer</a:t>
            </a:r>
            <a:endParaRPr/>
          </a:p>
        </p:txBody>
      </p:sp>
      <p:sp>
        <p:nvSpPr>
          <p:cNvPr id="220" name="Google Shape;220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Dokter Jerman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abad ke-19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Wilhelm Griesinger, berpendapat bahwa perilaku abnormal disebabkan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penyakit otak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Ia dan dokter Jerman lain pengikutnya, Emil Kraepelin, berperan besar dalam pengembangan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medis modern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(menyamakan pola perilaku abnormal dengan penyakit fisik).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1" name="Google Shape;221;p3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22" name="Google Shape;222;p3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Kontemporer: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Medis</a:t>
            </a:r>
            <a:endParaRPr/>
          </a:p>
        </p:txBody>
      </p:sp>
      <p:sp>
        <p:nvSpPr>
          <p:cNvPr id="228" name="Google Shape;228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medis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(medical model) menggambarkan pola perilaku abnormal seperti penyakit fisik, dengan istilah sekumpulan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simtom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disebut dengan sindrom.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Sindrom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memiliki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berbagai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penyebab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dan diduga bersifat biologis.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3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30" name="Google Shape;230;p3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00150" lvl="0" indent="-15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050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  <a:t>Pengantar &amp; </a:t>
            </a:r>
            <a:br>
              <a:rPr lang="en-US" sz="3200" b="0" i="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200" b="0" i="0" u="none">
                <a:solidFill>
                  <a:srgbClr val="505050"/>
                </a:solidFill>
                <a:latin typeface="Arial"/>
                <a:ea typeface="Arial"/>
                <a:cs typeface="Arial"/>
                <a:sym typeface="Arial"/>
              </a:rPr>
              <a:t>Metode Penelitian</a:t>
            </a:r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psikologis &amp; perilaku abnormal 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historis tentang perilaku abnormal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kontemporer tentang perilaku abnormal 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eriod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 penelitian dalam psikologi abnormal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838200" y="411162"/>
            <a:ext cx="731837" cy="731837"/>
          </a:xfrm>
          <a:prstGeom prst="ellipse">
            <a:avLst/>
          </a:prstGeom>
          <a:solidFill>
            <a:srgbClr val="46B446">
              <a:alpha val="8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Medis: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Dementia Praecox</a:t>
            </a:r>
            <a:endParaRPr/>
          </a:p>
        </p:txBody>
      </p:sp>
      <p:sp>
        <p:nvSpPr>
          <p:cNvPr id="236" name="Google Shape;236;p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Kraepelin (1856-1926) mengkategorikan dua gangguan atau penyakit mental utama: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Dementia praecox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—dari kata “precocious/premature insanity”, atau kegilaan yang muncul sebelum waktunya—atau kini dikenal dengan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skizofrenia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Kegilaan manik-depresif, atau kini dikenal dengan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bipolar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7" name="Google Shape;237;p3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38" name="Google Shape;238;p3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Medis: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Paresis Umum</a:t>
            </a:r>
            <a:endParaRPr/>
          </a:p>
        </p:txBody>
      </p:sp>
      <p:sp>
        <p:nvSpPr>
          <p:cNvPr id="244" name="Google Shape;244;p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Dukungan baru didapat sekitar akhir abad ke-19, saat sifilis tingkat lanjut (yang langsung menyerang otak) menyebabkan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paresis umum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(general paresis, dari bahasa Yunani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parienai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“bersantai”).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Paresis umum dikaitkan dengan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simtom fisik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(makin menurunnya fungsi ingatan dan penilaian) dan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hambatan psikologis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(perubahan kepribadian dan mood) individu.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Saat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antibiotik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menyembuhkan sifilis, gangguannya pun menjadi sangat jarang ditemui.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Google Shape;245;p3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46" name="Google Shape;246;p3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Kontemporer</a:t>
            </a:r>
            <a:endParaRPr/>
          </a:p>
        </p:txBody>
      </p:sp>
      <p:sp>
        <p:nvSpPr>
          <p:cNvPr id="252" name="Google Shape;252;p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psikologis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pada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akar psikologis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perilaku abnormal, dan berasal dari perspektif: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Psikoanalisis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Perilaku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Humanistik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Kognitif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3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54" name="Google Shape;254;p3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Kontemporer: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Psikologis</a:t>
            </a:r>
            <a:endParaRPr/>
          </a:p>
        </p:txBody>
      </p:sp>
      <p:sp>
        <p:nvSpPr>
          <p:cNvPr id="260" name="Google Shape;260;p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Charcot,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neurolog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terkemuka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Paris,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bereksperimen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dengan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hipnosis</a:t>
            </a:r>
            <a:r>
              <a:rPr lang="en-US" sz="28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untuk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menangani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1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histeria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kondisi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berciri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paralisis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kelumpuhan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dijelaskan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oleh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berbagai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dasar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penyebab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fisik</a:t>
            </a:r>
            <a:r>
              <a:rPr lang="en-US" sz="2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Anggapan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saat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histeria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pasti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saraf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Charcot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rekannya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menunjukkan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bahwa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simtom-simtom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histeria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dihilangkan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sebaliknya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1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diinduksikan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pasien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normal,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melalui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hipnosis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1" name="Google Shape;261;p3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62" name="Google Shape;262;p3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Psikologis: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Psikodinamika</a:t>
            </a:r>
            <a:endParaRPr/>
          </a:p>
        </p:txBody>
      </p:sp>
      <p:sp>
        <p:nvSpPr>
          <p:cNvPr id="268" name="Google Shape;268;p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Freud, dokter Austria yang menyaksikan demonstrasi Charcot, berpendapat bahwa bila hipnosis (salah satu bentuk “sugesti pikiran”) dapat memunculkan atau menghilangkan gejala histeria maka asalnya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 psikologis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bukan biologis.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Freud menyimpulkan, faktor psikologis apapun penyebabnya pasti berasal dari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luar alam sadar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Sudut pandang ini mendasari perspektif psikologis pertama terkait perilaku abnormal—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psikodinamika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9" name="Google Shape;269;p3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70" name="Google Shape;270;p3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Model Psikologis: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Katarsis</a:t>
            </a:r>
            <a:endParaRPr/>
          </a:p>
        </p:txBody>
      </p:sp>
      <p:sp>
        <p:nvSpPr>
          <p:cNvPr id="276" name="Google Shape;276;p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Pemikiran Freud juga dipengaruhi oleh Breuer, dokter Wina, yang juga menggunakan hipnosis.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Simtom-simtom histeria dianggap merepresentasikan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emosi-emosi tertahan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(terlupakan tetapi tetap ada) yang bertransformasi menjadi masalah fisik.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Simtom-simtom tersebut menghilang begitu emosinya dibawa ke alam sadar dan “dilepaskan”—efek terapeutik yang disebut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katarsis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(bahasa Yunani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kathairein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“membersihkan atau menyucikan”).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7" name="Google Shape;277;p3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78" name="Google Shape;278;p3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Perspektif Kontemporer</a:t>
            </a:r>
            <a:endParaRPr/>
          </a:p>
        </p:txBody>
      </p:sp>
      <p:sp>
        <p:nvSpPr>
          <p:cNvPr id="284" name="Google Shape;284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sosiokultural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menekankan perspektif lebih luas, turut mempertimbangkan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konteks sosial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 mana perilaku abnormal terjadi.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Kini, banyak teoretikus mengacu pada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 biopsikososial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bahwa perkembangan pola perilaku abnormal disebabkan oleh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interaksi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dari beberapa sebab (faktor biologis, psikologis, dan sosiokultural).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Google Shape;285;p3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286" name="Google Shape;286;p3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Psikologi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Penelitian</a:t>
            </a:r>
            <a:endParaRPr/>
          </a:p>
        </p:txBody>
      </p:sp>
      <p:sp>
        <p:nvSpPr>
          <p:cNvPr id="292" name="Google Shape;292;p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Pendekatan ilmiah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berfokus kepada empat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tujuan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utama: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Deskripsi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Penjelasan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Prediksi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Kontrol 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3" name="Google Shape;293;p3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27</a:t>
            </a:fld>
            <a:endParaRPr/>
          </a:p>
        </p:txBody>
      </p:sp>
      <p:sp>
        <p:nvSpPr>
          <p:cNvPr id="294" name="Google Shape;294;p3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Penelitian: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Tahapan Ilmiah</a:t>
            </a:r>
            <a:endParaRPr/>
          </a:p>
        </p:txBody>
      </p:sp>
      <p:sp>
        <p:nvSpPr>
          <p:cNvPr id="300" name="Google Shape;300;p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Terdapat empat tahapan dalam metode ilmiah: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Merumuskan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pertanyaan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penelitian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Membingkai pertanyaan tersebut dalam bentuk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hipotesis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Menguji hipotesis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Mengambil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kesimpulan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mengenai kebenaran hipotesis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1" name="Google Shape;301;p4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02" name="Google Shape;302;p4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Penelitian Psikologi: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Prinsip-prinsip Etika</a:t>
            </a:r>
            <a:endParaRPr/>
          </a:p>
        </p:txBody>
      </p:sp>
      <p:sp>
        <p:nvSpPr>
          <p:cNvPr id="308" name="Google Shape;308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Psikolog mengikuti prinsip-prinsip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etika profesi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yang memandu jalannya penelitian mereka: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Persetujuan tindakan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Menjaga kerahasiaan rekam jejak partisipan, dan tidak memberikan identitas mereka kepada orang lain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9" name="Google Shape;309;p4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10" name="Google Shape;310;p4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Gangguan Psikologis &amp; Psikologi Abnormal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psikologis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(psychological disorder):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Pola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perilaku abnormal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yang berhubungan dengan distres personal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Terganggunya fungsi dasar atau perilaku seseorang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Psikologi abnormal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(abnormal psychology) adalah salah satu cabang ilmu psikologi yang: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Mempelajari perilaku abnormal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Cara menolong orang-orang yang memiliki gangguan psikologis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Penelitian Psikologi: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Tipe-tipe Metode</a:t>
            </a:r>
            <a:endParaRPr/>
          </a:p>
        </p:txBody>
      </p:sp>
      <p:sp>
        <p:nvSpPr>
          <p:cNvPr id="316" name="Google Shape;316;p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pengamatan naturalistik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perilaku diamati secara teliti pada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kondisi alami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kemunculannya.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Dalam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 eksperimental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peneliti memanipulasi atau mengendalikan variabel bebas dalam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kondisi terkontrol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untuk mengidentifikasi hubungan sebab-akibat.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7" name="Google Shape;317;p42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18" name="Google Shape;318;p4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Tipe-tipe Metode: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Pengamatan Naturalistik</a:t>
            </a:r>
            <a:endParaRPr/>
          </a:p>
        </p:txBody>
      </p:sp>
      <p:sp>
        <p:nvSpPr>
          <p:cNvPr id="324" name="Google Shape;324;p4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penelitian korelasional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meneliti hubungan antarvariabel yang dapat membantu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prediksi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perilaku serupa di masa datang, dan memberikan beberapa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kemungkinan penyebab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terjadinya perilaku tertentu.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Tapi, penelitian korelasional tidak dapat menunjukkan hubungan sebab-akibat secara langsung.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Penelitian longitudinal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mempelajari subjek secara berulang dalam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interval periodik berjangka waktu panjang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bahkan terkadang hingga beberapa dekade.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p43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26" name="Google Shape;326;p4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Tipe-tipe Metode: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Metode Eksperimental</a:t>
            </a:r>
            <a:endParaRPr/>
          </a:p>
        </p:txBody>
      </p:sp>
      <p:sp>
        <p:nvSpPr>
          <p:cNvPr id="332" name="Google Shape;332;p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Eksperimen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dilakukan menggunakan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metode pembagian acak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untuk menentukan subjek yang menerima penanganan eksperimental </a:t>
            </a:r>
            <a:b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(subjek eksperimen) dan yang tidak (subjek kontrol).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Desain penelitian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single-blind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atau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double-blind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 digunakan, untuk mengendalikan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kemungkinan munculnya harapan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pada subjek maupun peneliti.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Evaluasi eksperimen berdasar pada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validitas internal, eksternal, dan gagasan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3" name="Google Shape;333;p44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34" name="Google Shape;334;p4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Penelitian Psikologi: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Tipe-tipe Metode</a:t>
            </a:r>
            <a:endParaRPr/>
          </a:p>
        </p:txBody>
      </p:sp>
      <p:sp>
        <p:nvSpPr>
          <p:cNvPr id="340" name="Google Shape;340;p4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Studi epidemiologi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mempelajari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tingkat kemunculan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suatu perilaku abnormal pada kelompok populasi atau kondisi tertentu.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 menunjukkan adanya hubungan sebab-akibat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Kurang memiliki kekuatan eksperimental, untuk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mengisolasi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faktor-faktor penyebabnya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1" name="Google Shape;341;p45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42" name="Google Shape;342;p4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Penelitian Psikologi: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Tipe-tipe Metode</a:t>
            </a:r>
            <a:endParaRPr/>
          </a:p>
        </p:txBody>
      </p:sp>
      <p:sp>
        <p:nvSpPr>
          <p:cNvPr id="348" name="Google Shape;348;p4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Studi kekerabatan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contohnya penelitian anak kembar dan adopsi, berusaha membedakan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pengaruh lingkungan dan hereditas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terhadap tingkah laku.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Faktor lingkungan dapat memengaruhi penelitian anak kembar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Anak adopsi kemungkinan tidak serupa dengan populasi umum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9" name="Google Shape;349;p4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50" name="Google Shape;350;p4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Penelitian Psikologi: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Tipe-tipe Metode</a:t>
            </a:r>
            <a:endParaRPr/>
          </a:p>
        </p:txBody>
      </p:sp>
      <p:sp>
        <p:nvSpPr>
          <p:cNvPr id="356" name="Google Shape;356;p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Studi kasus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menyediakan materi yang sangat kaya, tapi terbatas dalam: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Mendapatkan riwayat klien yang akurat dan tidak bias (misalnya bias terapis)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 adanya kelompok kontrol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Desain eksperimen kasus tunggal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 membantu peneliti mengatasi masalah keterbatasan tersebut.</a:t>
            </a:r>
            <a:endParaRPr/>
          </a:p>
          <a:p>
            <a: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7" name="Google Shape;357;p4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58" name="Google Shape;358;p4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Penelitian Psikologi: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Berpikir Kritis</a:t>
            </a:r>
            <a:endParaRPr/>
          </a:p>
        </p:txBody>
      </p:sp>
      <p:sp>
        <p:nvSpPr>
          <p:cNvPr id="364" name="Google Shape;364;p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Fitur berpikir kritis meliputi: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Selalu bersikap skeptis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Menimbang definisi sebenarnya dari tiap istilah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Menimbang asumsi/premis yang mendasari argumen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Membedakan korelasi dan sebab-akibat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Meneliti semua bukti yang mendasari kesimpulan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Menghindari sikap terlalu menyederhanakan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Menghindari sikap terlalu menggeneralisasikan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5" name="Google Shape;365;p4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366" name="Google Shape;366;p4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Gangguan Psikologis, Gangguan Mental</a:t>
            </a:r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Meski sering digunakan secara bergantian: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Istilah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mental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(juga disebut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penyakit kejiwaan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didapat dari perspektif model medis, yang menganggap perilaku abnormal sebagai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simtom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penyakit yang tersembunyi.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Istilah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psikologis 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bersudut pandang lebih luas mengenai perilaku abnormal, dengan turut menimbang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perspektif psikologis dan sosiokultural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</a:t>
            </a: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Menurut psikolog, perilaku abnormal adalah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kombinasi kriteria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pada saat suatu perilaku: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Tidak umum atau secara statistik jarang ditemukan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 dapat diterima secara, atau melanggar norma, sosial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Penuh kesalahan persepsi dan interpretasi tentang realitas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Dapat dihubungkan dengan distres personal yang parah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Maladaptif atau self-defeating </a:t>
            </a:r>
            <a:endParaRPr/>
          </a:p>
          <a:p>
            <a:pPr marL="914400" marR="0" lvl="1" indent="-4572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Berbahaya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Contoh-contoh Kasus</a:t>
            </a:r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Kasus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klaustrofobia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melibatkan rasa takut yang teramat-sangat terhadap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ruangan yang tertutup rapat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Perilakunya dianggap abnormal berdasarkan kriteria: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Ketidakumuman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Distres personal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Terganggunya kemampuan bertanggung jawab dalam pekerjaan maupun keluarga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Contoh-contoh Kasus</a:t>
            </a:r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Kasus meringkuk di balik selimut didiagnosis sebagai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bipolar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yang bercirikan: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Adanya distres personal, dan kesulitan untuk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berfungsi secara efektif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Adanya perilaku self-defeating, perilaku berbahaya (melukai diri sendiri), dan persepsi/interpretasi yang salah tentang realitas 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9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Contoh-contoh Kasus</a:t>
            </a:r>
            <a:endParaRPr/>
          </a:p>
        </p:txBody>
      </p:sp>
      <p:sp>
        <p:nvSpPr>
          <p:cNvPr id="140" name="Google Shape;140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Penderita </a:t>
            </a:r>
            <a:r>
              <a:rPr lang="en-US" sz="2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skizofrenia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 depresi: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Perilaku tidak umum (aneh atau menyimpang),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gangguan persepsi dan interpretasi mengenai realitas (delusi dan halusinasi), perilaku maladaptif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(sulit bertanggung jawab sehari-hari), dan distres personal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Mungkin juga melibatkan perilaku berbahaya, seperti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ingin bunuh diri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Perilaku Abnormal:  </a:t>
            </a:r>
            <a:r>
              <a:rPr lang="en-US" sz="3200" b="0" i="0" u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Basis Budaya</a:t>
            </a:r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Konsep sehat/sakit itu berbeda di berbagai budaya.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Masalah psikologis, seperti depresi, mungkin akan dirasakan secara berbeda oleh orang dari kebudayaan lain.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Perilaku yang dianggap normal di satu kebudayaan, mungkin dianggap abnormal di kebudayaan lain.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Pola perilaku abnormal memiliki </a:t>
            </a:r>
            <a:r>
              <a:rPr lang="en-US" sz="24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bentuk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yang berbeda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Pandangan masyarakat, atau </a:t>
            </a:r>
            <a:r>
              <a:rPr lang="en-US" sz="24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yang menjelaskan perilaku abnormal itu pun berbeda.</a:t>
            </a:r>
            <a:endParaRPr/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" name="Google Shape;149;p21"/>
          <p:cNvSpPr txBox="1"/>
          <p:nvPr/>
        </p:nvSpPr>
        <p:spPr>
          <a:xfrm>
            <a:off x="457200" y="6356350"/>
            <a:ext cx="76803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BAB  </a:t>
            </a:r>
            <a:r>
              <a:rPr lang="en-US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  </a:t>
            </a:r>
            <a:r>
              <a:rPr lang="en-US" sz="1200" b="0" i="0" u="none" strike="noStrike" cap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Pengantar &amp; Metode Penelitian</a:t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1787</Words>
  <Application>Microsoft Office PowerPoint</Application>
  <PresentationFormat>On-screen Show (4:3)</PresentationFormat>
  <Paragraphs>231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Office Theme</vt:lpstr>
      <vt:lpstr>PowerPoint Presentation</vt:lpstr>
      <vt:lpstr>Pengantar &amp;  Metode Penelitian</vt:lpstr>
      <vt:lpstr>Gangguan Psikologis &amp; Psikologi Abnormal</vt:lpstr>
      <vt:lpstr>Gangguan Psikologis, Gangguan Mental</vt:lpstr>
      <vt:lpstr>Perilaku Abnormal</vt:lpstr>
      <vt:lpstr>Perilaku Abnormal:  Contoh-contoh Kasus</vt:lpstr>
      <vt:lpstr>Perilaku Abnormal:  Contoh-contoh Kasus</vt:lpstr>
      <vt:lpstr>Perilaku Abnormal:  Contoh-contoh Kasus</vt:lpstr>
      <vt:lpstr>Perilaku Abnormal:  Basis Budaya</vt:lpstr>
      <vt:lpstr>Perilaku Abnormal:  Perspektif Historis</vt:lpstr>
      <vt:lpstr>Perilaku Abnormal:  Perspektif Historis</vt:lpstr>
      <vt:lpstr>Perspektif Historis:  Rumah Sakit Jiwa</vt:lpstr>
      <vt:lpstr>Perspektif Historis:  Rumah Sakit Jiwa</vt:lpstr>
      <vt:lpstr>Perspektif Historis:  Rumah Sakit Jiwa</vt:lpstr>
      <vt:lpstr>Perspektif Historis:  Rumah Sakit Jiwa</vt:lpstr>
      <vt:lpstr>Perspektif Historis:  Rumah Sakit Jiwa</vt:lpstr>
      <vt:lpstr>Perspektif Historis:  Rumah Sakit Jiwa</vt:lpstr>
      <vt:lpstr>Perilaku Abnormal:  Perspektif Kontemporer</vt:lpstr>
      <vt:lpstr>Perspektif Kontemporer:  Model Medis</vt:lpstr>
      <vt:lpstr>Model Medis:  Dementia Praecox</vt:lpstr>
      <vt:lpstr>Model Medis:  Paresis Umum</vt:lpstr>
      <vt:lpstr>Perilaku Abnormal:  Perspektif Kontemporer</vt:lpstr>
      <vt:lpstr>Perspektif Kontemporer:  Model Psikologis</vt:lpstr>
      <vt:lpstr>Model Psikologis:  Psikodinamika</vt:lpstr>
      <vt:lpstr>Model Psikologis:  Katarsis</vt:lpstr>
      <vt:lpstr>Perilaku Abnormal:  Perspektif Kontemporer</vt:lpstr>
      <vt:lpstr>Psikologi Abnormal:  Metode Penelitian</vt:lpstr>
      <vt:lpstr>Metode Penelitian:  Tahapan Ilmiah</vt:lpstr>
      <vt:lpstr>Penelitian Psikologi:  Prinsip-prinsip Etika</vt:lpstr>
      <vt:lpstr>Penelitian Psikologi:  Tipe-tipe Metode</vt:lpstr>
      <vt:lpstr>Tipe-tipe Metode:  Pengamatan Naturalistik</vt:lpstr>
      <vt:lpstr>Tipe-tipe Metode:  Metode Eksperimental</vt:lpstr>
      <vt:lpstr>Penelitian Psikologi:  Tipe-tipe Metode</vt:lpstr>
      <vt:lpstr>Penelitian Psikologi:  Tipe-tipe Metode</vt:lpstr>
      <vt:lpstr>Penelitian Psikologi:  Tipe-tipe Metode</vt:lpstr>
      <vt:lpstr>Penelitian Psikologi:  Berpikir Kritis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Ara</cp:lastModifiedBy>
  <cp:revision>2</cp:revision>
  <dcterms:modified xsi:type="dcterms:W3CDTF">2022-09-28T11:15:46Z</dcterms:modified>
</cp:coreProperties>
</file>